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1" autoAdjust="0"/>
    <p:restoredTop sz="94660"/>
  </p:normalViewPr>
  <p:slideViewPr>
    <p:cSldViewPr>
      <p:cViewPr>
        <p:scale>
          <a:sx n="66" d="100"/>
          <a:sy n="66" d="100"/>
        </p:scale>
        <p:origin x="-155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956B3-AE11-4B03-A6A1-208D1EAFE54A}" type="datetimeFigureOut">
              <a:rPr lang="en-CA" smtClean="0"/>
              <a:pPr/>
              <a:t>26/04/2011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9714861-7DA9-4C8D-9F2A-6801774C1CA7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956B3-AE11-4B03-A6A1-208D1EAFE54A}" type="datetimeFigureOut">
              <a:rPr lang="en-CA" smtClean="0"/>
              <a:pPr/>
              <a:t>26/04/2011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14861-7DA9-4C8D-9F2A-6801774C1CA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956B3-AE11-4B03-A6A1-208D1EAFE54A}" type="datetimeFigureOut">
              <a:rPr lang="en-CA" smtClean="0"/>
              <a:pPr/>
              <a:t>26/04/2011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14861-7DA9-4C8D-9F2A-6801774C1CA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956B3-AE11-4B03-A6A1-208D1EAFE54A}" type="datetimeFigureOut">
              <a:rPr lang="en-CA" smtClean="0"/>
              <a:pPr/>
              <a:t>26/04/2011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14861-7DA9-4C8D-9F2A-6801774C1CA7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956B3-AE11-4B03-A6A1-208D1EAFE54A}" type="datetimeFigureOut">
              <a:rPr lang="en-CA" smtClean="0"/>
              <a:pPr/>
              <a:t>26/04/2011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9714861-7DA9-4C8D-9F2A-6801774C1CA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956B3-AE11-4B03-A6A1-208D1EAFE54A}" type="datetimeFigureOut">
              <a:rPr lang="en-CA" smtClean="0"/>
              <a:pPr/>
              <a:t>26/04/2011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14861-7DA9-4C8D-9F2A-6801774C1CA7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956B3-AE11-4B03-A6A1-208D1EAFE54A}" type="datetimeFigureOut">
              <a:rPr lang="en-CA" smtClean="0"/>
              <a:pPr/>
              <a:t>26/04/2011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14861-7DA9-4C8D-9F2A-6801774C1CA7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956B3-AE11-4B03-A6A1-208D1EAFE54A}" type="datetimeFigureOut">
              <a:rPr lang="en-CA" smtClean="0"/>
              <a:pPr/>
              <a:t>26/04/2011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14861-7DA9-4C8D-9F2A-6801774C1CA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956B3-AE11-4B03-A6A1-208D1EAFE54A}" type="datetimeFigureOut">
              <a:rPr lang="en-CA" smtClean="0"/>
              <a:pPr/>
              <a:t>26/04/2011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14861-7DA9-4C8D-9F2A-6801774C1CA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956B3-AE11-4B03-A6A1-208D1EAFE54A}" type="datetimeFigureOut">
              <a:rPr lang="en-CA" smtClean="0"/>
              <a:pPr/>
              <a:t>26/04/2011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14861-7DA9-4C8D-9F2A-6801774C1CA7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956B3-AE11-4B03-A6A1-208D1EAFE54A}" type="datetimeFigureOut">
              <a:rPr lang="en-CA" smtClean="0"/>
              <a:pPr/>
              <a:t>26/04/2011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9714861-7DA9-4C8D-9F2A-6801774C1CA7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77956B3-AE11-4B03-A6A1-208D1EAFE54A}" type="datetimeFigureOut">
              <a:rPr lang="en-CA" smtClean="0"/>
              <a:pPr/>
              <a:t>26/04/2011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9714861-7DA9-4C8D-9F2A-6801774C1CA7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channel.nationalgeographic.com/series/man-made/3134/Overview#tab-Videos/02870_05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CGW4U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Unit 1</a:t>
            </a:r>
            <a:endParaRPr lang="en-CA" dirty="0"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Globalization and Sustainability</a:t>
            </a:r>
            <a:endParaRPr lang="en-C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Geographical Globalization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Relationship of network of world cities and surrounding regions rather than separate countries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Borderless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Issues with Globalization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Loss of unique cultures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Corporate profits before workers rights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Threat to religious beliefs and morality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Threat to contemporary culture</a:t>
            </a:r>
          </a:p>
          <a:p>
            <a:endParaRPr lang="en-CA" dirty="0" smtClean="0">
              <a:latin typeface="Andalus" pitchFamily="2" charset="-78"/>
              <a:cs typeface="Andalus" pitchFamily="2" charset="-78"/>
            </a:endParaRP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Complex issue.....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772400" cy="1296144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Case Study: </a:t>
            </a:r>
            <a:br>
              <a:rPr lang="en-CA" dirty="0" smtClean="0"/>
            </a:br>
            <a:r>
              <a:rPr lang="en-CA" dirty="0" smtClean="0"/>
              <a:t>Globalization and the Golden Arches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28800"/>
            <a:ext cx="7772400" cy="4391000"/>
          </a:xfrm>
        </p:spPr>
        <p:txBody>
          <a:bodyPr/>
          <a:lstStyle/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Read the case study on page 29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In pairs, answer the three questions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Be prepared to share your responses with your teacher</a:t>
            </a:r>
            <a:endParaRPr lang="en-CA" dirty="0"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Case Study: Dubai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Watch the National Geographic program on Dubai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hlinkClick r:id="rId2"/>
              </a:rPr>
              <a:t>http://channel.nationalgeographic.com/series/man-made/3134/Overview#tab-Videos/02870_05</a:t>
            </a:r>
            <a:endParaRPr lang="en-US" dirty="0" smtClean="0"/>
          </a:p>
          <a:p>
            <a:endParaRPr lang="en-CA" dirty="0" smtClean="0">
              <a:latin typeface="Andalus" pitchFamily="2" charset="-78"/>
              <a:cs typeface="Andalus" pitchFamily="2" charset="-78"/>
            </a:endParaRP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Make notes on the various ways that Dubai exemplifies globalization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Record specific examples to discuss after the program</a:t>
            </a:r>
            <a:endParaRPr lang="en-CA" dirty="0"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Sustainability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Development that meets the needs of the present without compromising the ability for future generations to meet their own needs</a:t>
            </a:r>
            <a:endParaRPr lang="en-CA" dirty="0"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Sustainability Issues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Dubai: water usage</a:t>
            </a:r>
          </a:p>
          <a:p>
            <a:r>
              <a:rPr lang="en-CA" dirty="0" smtClean="0"/>
              <a:t>Canada: Mountain Pine Beetle and </a:t>
            </a:r>
            <a:r>
              <a:rPr lang="en-CA" dirty="0" err="1" smtClean="0"/>
              <a:t>Lodgepole</a:t>
            </a:r>
            <a:r>
              <a:rPr lang="en-CA" dirty="0" smtClean="0"/>
              <a:t> Pines (p. 32)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Sustainability Perspectives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Expansionist World View</a:t>
            </a:r>
          </a:p>
          <a:p>
            <a:pPr lvl="1"/>
            <a:r>
              <a:rPr lang="en-CA" sz="2000" dirty="0" smtClean="0">
                <a:latin typeface="Andalus" pitchFamily="2" charset="-78"/>
                <a:cs typeface="Andalus" pitchFamily="2" charset="-78"/>
              </a:rPr>
              <a:t>18</a:t>
            </a:r>
            <a:r>
              <a:rPr lang="en-CA" sz="2000" baseline="30000" dirty="0" smtClean="0">
                <a:latin typeface="Andalus" pitchFamily="2" charset="-78"/>
                <a:cs typeface="Andalus" pitchFamily="2" charset="-78"/>
              </a:rPr>
              <a:t>th</a:t>
            </a:r>
            <a:r>
              <a:rPr lang="en-CA" sz="2000" dirty="0" smtClean="0">
                <a:latin typeface="Andalus" pitchFamily="2" charset="-78"/>
                <a:cs typeface="Andalus" pitchFamily="2" charset="-78"/>
              </a:rPr>
              <a:t> Century Europeans</a:t>
            </a:r>
          </a:p>
          <a:p>
            <a:pPr lvl="1"/>
            <a:r>
              <a:rPr lang="en-CA" sz="2000" dirty="0" smtClean="0">
                <a:latin typeface="Andalus" pitchFamily="2" charset="-78"/>
                <a:cs typeface="Andalus" pitchFamily="2" charset="-78"/>
              </a:rPr>
              <a:t>Industrial Revolution → city jobs → loss of rural values → wealth = progress →unlimited natural resources in new land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Ecological World View</a:t>
            </a:r>
          </a:p>
          <a:p>
            <a:pPr lvl="1"/>
            <a:r>
              <a:rPr lang="en-CA" sz="2000" dirty="0" smtClean="0">
                <a:latin typeface="Andalus" pitchFamily="2" charset="-78"/>
                <a:cs typeface="Andalus" pitchFamily="2" charset="-78"/>
              </a:rPr>
              <a:t>Late 18</a:t>
            </a:r>
            <a:r>
              <a:rPr lang="en-CA" sz="2000" baseline="30000" dirty="0" smtClean="0">
                <a:latin typeface="Andalus" pitchFamily="2" charset="-78"/>
                <a:cs typeface="Andalus" pitchFamily="2" charset="-78"/>
              </a:rPr>
              <a:t>th</a:t>
            </a:r>
            <a:r>
              <a:rPr lang="en-CA" sz="2000" dirty="0" smtClean="0">
                <a:latin typeface="Andalus" pitchFamily="2" charset="-78"/>
                <a:cs typeface="Andalus" pitchFamily="2" charset="-78"/>
              </a:rPr>
              <a:t> Century reaction to environmental destruction resulting from Industrial revolution &amp; colonial expansion </a:t>
            </a:r>
          </a:p>
          <a:p>
            <a:pPr lvl="1"/>
            <a:r>
              <a:rPr lang="en-CA" sz="2000" dirty="0" smtClean="0">
                <a:latin typeface="Andalus" pitchFamily="2" charset="-78"/>
                <a:cs typeface="Andalus" pitchFamily="2" charset="-78"/>
              </a:rPr>
              <a:t>Emotional and spiritual relationships between humans and environment</a:t>
            </a:r>
          </a:p>
          <a:p>
            <a:pPr lvl="1"/>
            <a:r>
              <a:rPr lang="en-CA" sz="2000" dirty="0" smtClean="0">
                <a:latin typeface="Andalus" pitchFamily="2" charset="-78"/>
                <a:cs typeface="Andalus" pitchFamily="2" charset="-78"/>
              </a:rPr>
              <a:t>National Parks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Environmentalism</a:t>
            </a:r>
          </a:p>
          <a:p>
            <a:pPr lvl="1"/>
            <a:r>
              <a:rPr lang="en-CA" sz="2000" dirty="0" smtClean="0">
                <a:latin typeface="Andalus" pitchFamily="2" charset="-78"/>
                <a:cs typeface="Andalus" pitchFamily="2" charset="-78"/>
              </a:rPr>
              <a:t>Earth day, environmental awareness, scientific data</a:t>
            </a:r>
            <a:endParaRPr lang="en-CA" sz="2000" dirty="0"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Current World Views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Spaceship Earth Concept</a:t>
            </a:r>
          </a:p>
          <a:p>
            <a:pPr lvl="1"/>
            <a:r>
              <a:rPr lang="en-CA" dirty="0" smtClean="0"/>
              <a:t>Regards Earth as a fragile, finite self-contained sphere with limited resources and a rapidly growing population whose life-support system is in jeopardy, therefore, we must change the way we live as there is no where else to go...</a:t>
            </a:r>
          </a:p>
          <a:p>
            <a:pPr lvl="2">
              <a:buNone/>
            </a:pPr>
            <a:endParaRPr lang="en-CA" dirty="0" smtClean="0"/>
          </a:p>
          <a:p>
            <a:r>
              <a:rPr lang="en-CA" dirty="0" smtClean="0"/>
              <a:t>Gaia Hypothesis</a:t>
            </a:r>
          </a:p>
          <a:p>
            <a:pPr lvl="1"/>
            <a:r>
              <a:rPr lang="en-CA" dirty="0" smtClean="0"/>
              <a:t>The world is self regulating, living entity made up of organisms that modify Earth’s atmosphere, oceans, climate, and crust to ensure their survival</a:t>
            </a:r>
          </a:p>
          <a:p>
            <a:pPr lvl="1"/>
            <a:r>
              <a:rPr lang="en-CA" dirty="0" smtClean="0"/>
              <a:t>The word Gaia comes from Greek Mythology – it is the name for the Greek goddess that personifies the Earth (the Greek version of Mother Earth)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Current World Views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Limits-to-Growth Thesis</a:t>
            </a:r>
          </a:p>
          <a:p>
            <a:pPr lvl="1"/>
            <a:r>
              <a:rPr lang="en-CA" dirty="0" smtClean="0"/>
              <a:t>If the trend in population growth, economic development, resource use, and consumption continue, limits to human growth would be reached within 100 years</a:t>
            </a:r>
          </a:p>
          <a:p>
            <a:pPr lvl="2"/>
            <a:endParaRPr lang="en-CA" dirty="0" smtClean="0"/>
          </a:p>
          <a:p>
            <a:r>
              <a:rPr lang="en-CA" dirty="0" smtClean="0"/>
              <a:t>Cornucopian Thesis</a:t>
            </a:r>
          </a:p>
          <a:p>
            <a:pPr lvl="1"/>
            <a:r>
              <a:rPr lang="en-CA" dirty="0" smtClean="0"/>
              <a:t>Scientific and technological advances will develop new resources to take the place of depleted resources</a:t>
            </a:r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Which view best represents your world view? Why? Write a paragraph explaining your stance.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Resources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Total stock: </a:t>
            </a:r>
          </a:p>
          <a:p>
            <a:pPr lvl="1"/>
            <a:r>
              <a:rPr lang="en-CA" dirty="0" smtClean="0"/>
              <a:t>all the material components of the environment taken together</a:t>
            </a:r>
          </a:p>
          <a:p>
            <a:pPr lvl="1"/>
            <a:r>
              <a:rPr lang="en-CA" dirty="0" smtClean="0"/>
              <a:t>Includes energy, living organisms, and non-living materials</a:t>
            </a:r>
          </a:p>
          <a:p>
            <a:pPr lvl="1">
              <a:buNone/>
            </a:pPr>
            <a:endParaRPr lang="en-CA" dirty="0" smtClean="0"/>
          </a:p>
          <a:p>
            <a:r>
              <a:rPr lang="en-CA" dirty="0" smtClean="0"/>
              <a:t>Resource:</a:t>
            </a:r>
          </a:p>
          <a:p>
            <a:pPr lvl="1"/>
            <a:r>
              <a:rPr lang="en-CA" dirty="0" smtClean="0"/>
              <a:t>Any of the total stock that becomes useful to human beings</a:t>
            </a:r>
          </a:p>
          <a:p>
            <a:pPr lvl="1"/>
            <a:r>
              <a:rPr lang="en-CA" dirty="0" smtClean="0"/>
              <a:t>Includes natural resources (water, air) , human made items (labour , technology),  items appreciated for aesthetic qualities (landscapes, ecosystems)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Globalization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endParaRPr lang="en-CA" sz="2800" dirty="0" smtClean="0">
              <a:latin typeface="Andalus" pitchFamily="2" charset="-78"/>
              <a:cs typeface="Andalus" pitchFamily="2" charset="-78"/>
            </a:endParaRPr>
          </a:p>
          <a:p>
            <a:pPr lvl="1"/>
            <a:r>
              <a:rPr lang="en-CA" sz="2800" dirty="0" smtClean="0">
                <a:latin typeface="Andalus" pitchFamily="2" charset="-78"/>
                <a:cs typeface="Andalus" pitchFamily="2" charset="-78"/>
              </a:rPr>
              <a:t>Trend toward greater interconnectedness of the world’s financial, economic, technological, political, cultural, sociological, ecological, and geographical systems</a:t>
            </a:r>
            <a:endParaRPr lang="en-CA" sz="2800" dirty="0"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Resources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In order for something in the total stock to become  resource, the following must occur: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Technology must exist to develop the item for human use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Return on investment must be greater than cost of developing resource (</a:t>
            </a:r>
            <a:r>
              <a:rPr lang="en-CA" dirty="0" err="1" smtClean="0"/>
              <a:t>eg</a:t>
            </a:r>
            <a:r>
              <a:rPr lang="en-CA" dirty="0" smtClean="0"/>
              <a:t>. Oil sands in Alberta)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 smtClean="0"/>
              <a:t>Must be culturally acceptable to develop the resource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Resources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Renewable resource:</a:t>
            </a:r>
          </a:p>
          <a:p>
            <a:pPr lvl="1"/>
            <a:r>
              <a:rPr lang="en-CA" dirty="0" smtClean="0"/>
              <a:t>Nature replenishes them </a:t>
            </a:r>
          </a:p>
          <a:p>
            <a:pPr lvl="1"/>
            <a:r>
              <a:rPr lang="en-CA" dirty="0" smtClean="0"/>
              <a:t>Air, forests, water, solar energy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err="1" smtClean="0"/>
              <a:t>Nonrenewable</a:t>
            </a:r>
            <a:r>
              <a:rPr lang="en-CA" dirty="0" smtClean="0"/>
              <a:t> resource:</a:t>
            </a:r>
          </a:p>
          <a:p>
            <a:pPr lvl="1"/>
            <a:r>
              <a:rPr lang="en-CA" dirty="0" smtClean="0"/>
              <a:t>Once reserve is used up it is gone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Sustainable Development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Maintenance of essential ecological processes</a:t>
            </a:r>
          </a:p>
          <a:p>
            <a:r>
              <a:rPr lang="en-CA" dirty="0" smtClean="0"/>
              <a:t>Sustainable use of resources</a:t>
            </a:r>
          </a:p>
          <a:p>
            <a:r>
              <a:rPr lang="en-CA" dirty="0" smtClean="0"/>
              <a:t>Preservation of genetic diversity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Financial Globalization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Interconnectedness of the world’s financial systems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Stock markets for example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Not network of nations, rather network of world cities with significant financial markets</a:t>
            </a:r>
            <a:endParaRPr lang="en-CA" dirty="0"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Economic Globalization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Corporations becoming multinational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Coca Cola, Toyota, </a:t>
            </a:r>
            <a:r>
              <a:rPr lang="en-CA" dirty="0" err="1" smtClean="0">
                <a:latin typeface="Andalus" pitchFamily="2" charset="-78"/>
                <a:cs typeface="Andalus" pitchFamily="2" charset="-78"/>
              </a:rPr>
              <a:t>Ikea</a:t>
            </a:r>
            <a:r>
              <a:rPr lang="en-CA" dirty="0" smtClean="0">
                <a:latin typeface="Andalus" pitchFamily="2" charset="-78"/>
                <a:cs typeface="Andalus" pitchFamily="2" charset="-78"/>
              </a:rPr>
              <a:t> for example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Pro: efficiency and global wealth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Con: increase differences between haves and have </a:t>
            </a:r>
            <a:r>
              <a:rPr lang="en-CA" dirty="0" err="1" smtClean="0">
                <a:latin typeface="Andalus" pitchFamily="2" charset="-78"/>
                <a:cs typeface="Andalus" pitchFamily="2" charset="-78"/>
              </a:rPr>
              <a:t>nots</a:t>
            </a:r>
            <a:r>
              <a:rPr lang="en-CA" dirty="0" smtClean="0">
                <a:latin typeface="Andalus" pitchFamily="2" charset="-78"/>
                <a:cs typeface="Andalus" pitchFamily="2" charset="-78"/>
              </a:rPr>
              <a:t> transnational corporations become more powerful and influential</a:t>
            </a:r>
            <a:endParaRPr lang="en-CA" dirty="0"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Technological Globalization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Growth of communications world wide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Use of cell phones and internet access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Wealthier countries progressing toward developing countries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Political Globalization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Adoption of uniform policies world wide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Refer back to Social and Economic perspectives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Trade agreements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Cultural Globalization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Harmonization of world’s cultures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Television, music, foods, values for example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Con: loss of cultural diversity, threat to religion, development of “American” culture</a:t>
            </a:r>
            <a:endParaRPr lang="en-CA" dirty="0"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Ecological Globalization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Growing acceptance of treating planet as a single ecosystem rather than a collection of separate ecosystems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Montreal Protocol for Example</a:t>
            </a:r>
          </a:p>
          <a:p>
            <a:pPr lvl="1"/>
            <a:r>
              <a:rPr lang="en-CA" dirty="0" smtClean="0">
                <a:latin typeface="Andalus" pitchFamily="2" charset="-78"/>
                <a:cs typeface="Andalus" pitchFamily="2" charset="-78"/>
              </a:rPr>
              <a:t>World nations treaty to combat ozone depletion </a:t>
            </a:r>
            <a:endParaRPr lang="en-CA" dirty="0"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Sociological Globalization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Development of concept that we are all members of a single world society rather than distinct national and cultural societies</a:t>
            </a:r>
          </a:p>
          <a:p>
            <a:r>
              <a:rPr lang="en-CA" dirty="0" smtClean="0">
                <a:latin typeface="Andalus" pitchFamily="2" charset="-78"/>
                <a:cs typeface="Andalus" pitchFamily="2" charset="-78"/>
              </a:rPr>
              <a:t>Common attitudes, standards of behaviour</a:t>
            </a:r>
            <a:endParaRPr lang="en-CA" dirty="0"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658</TotalTime>
  <Words>730</Words>
  <Application>Microsoft Office PowerPoint</Application>
  <PresentationFormat>On-screen Show (4:3)</PresentationFormat>
  <Paragraphs>110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Equity</vt:lpstr>
      <vt:lpstr>Globalization and Sustainability</vt:lpstr>
      <vt:lpstr>Globalization</vt:lpstr>
      <vt:lpstr>Financial Globalization</vt:lpstr>
      <vt:lpstr>Economic Globalization</vt:lpstr>
      <vt:lpstr>Technological Globalization</vt:lpstr>
      <vt:lpstr>Political Globalization</vt:lpstr>
      <vt:lpstr>Cultural Globalization</vt:lpstr>
      <vt:lpstr>Ecological Globalization</vt:lpstr>
      <vt:lpstr>Sociological Globalization</vt:lpstr>
      <vt:lpstr>Geographical Globalization</vt:lpstr>
      <vt:lpstr>Issues with Globalization</vt:lpstr>
      <vt:lpstr>Case Study:  Globalization and the Golden Arches</vt:lpstr>
      <vt:lpstr>Case Study: Dubai</vt:lpstr>
      <vt:lpstr>Sustainability</vt:lpstr>
      <vt:lpstr>Sustainability Issues</vt:lpstr>
      <vt:lpstr>Sustainability Perspectives</vt:lpstr>
      <vt:lpstr>Current World Views</vt:lpstr>
      <vt:lpstr>Current World Views</vt:lpstr>
      <vt:lpstr>Resources</vt:lpstr>
      <vt:lpstr>Resources</vt:lpstr>
      <vt:lpstr>Resources</vt:lpstr>
      <vt:lpstr>Sustainable Development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Globalization and Sustainability</dc:title>
  <dc:creator>Ryan</dc:creator>
  <cp:lastModifiedBy>Lotem</cp:lastModifiedBy>
  <cp:revision>25</cp:revision>
  <dcterms:created xsi:type="dcterms:W3CDTF">2010-11-23T02:48:51Z</dcterms:created>
  <dcterms:modified xsi:type="dcterms:W3CDTF">2011-04-26T17:47:41Z</dcterms:modified>
</cp:coreProperties>
</file>